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9" r:id="rId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CF3FA"/>
    <a:srgbClr val="0033CC"/>
    <a:srgbClr val="FFCC00"/>
    <a:srgbClr val="FFEBEB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89" autoAdjust="0"/>
    <p:restoredTop sz="96327" autoAdjust="0"/>
  </p:normalViewPr>
  <p:slideViewPr>
    <p:cSldViewPr snapToGrid="0">
      <p:cViewPr varScale="1">
        <p:scale>
          <a:sx n="110" d="100"/>
          <a:sy n="110" d="100"/>
        </p:scale>
        <p:origin x="11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492B2E-076D-4997-9E57-654740E4BA8B}" type="datetimeFigureOut">
              <a:rPr kumimoji="1" lang="ja-JP" altLang="en-US" smtClean="0"/>
              <a:t>2025/8/7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EE34D-7AE2-4079-A564-F93271EF16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0873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41BEB-695D-4749-CEAF-6A0F1CF11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25318BCF-BA00-424D-736A-1F816B911B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8319DDF-1BF6-DE17-CB3D-D00EF3676C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・表のみのテンプレートを複数枚用意</a:t>
            </a:r>
            <a:endParaRPr kumimoji="1" lang="en-US" altLang="ja-JP" dirty="0"/>
          </a:p>
          <a:p>
            <a:r>
              <a:rPr kumimoji="1" lang="ja-JP" altLang="en-US" dirty="0"/>
              <a:t>・素材別の画像と文章を用意</a:t>
            </a:r>
            <a:endParaRPr kumimoji="1" lang="en-US" altLang="ja-JP" dirty="0"/>
          </a:p>
          <a:p>
            <a:r>
              <a:rPr kumimoji="1" lang="ja-JP" altLang="en-US" dirty="0"/>
              <a:t>・表の増減をした際、手作業で表のサイズを変更する必要があるので、ガイドラインを設けておく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D78616D-09ED-E083-6D14-52C2AA2F38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EE34D-7AE2-4079-A564-F93271EF16B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029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673-A341-4F50-806A-CA474DB265FB}" type="datetimeFigureOut">
              <a:rPr kumimoji="1" lang="ja-JP" altLang="en-US" smtClean="0"/>
              <a:t>2025/8/7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014-7FB0-4491-A9FA-27B4B82C48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8743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673-A341-4F50-806A-CA474DB265FB}" type="datetimeFigureOut">
              <a:rPr kumimoji="1" lang="ja-JP" altLang="en-US" smtClean="0"/>
              <a:t>2025/8/7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014-7FB0-4491-A9FA-27B4B82C48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2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673-A341-4F50-806A-CA474DB265FB}" type="datetimeFigureOut">
              <a:rPr kumimoji="1" lang="ja-JP" altLang="en-US" smtClean="0"/>
              <a:t>2025/8/7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014-7FB0-4491-A9FA-27B4B82C48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691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673-A341-4F50-806A-CA474DB265FB}" type="datetimeFigureOut">
              <a:rPr kumimoji="1" lang="ja-JP" altLang="en-US" smtClean="0"/>
              <a:t>2025/8/7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014-7FB0-4491-A9FA-27B4B82C48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02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673-A341-4F50-806A-CA474DB265FB}" type="datetimeFigureOut">
              <a:rPr kumimoji="1" lang="ja-JP" altLang="en-US" smtClean="0"/>
              <a:t>2025/8/7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014-7FB0-4491-A9FA-27B4B82C48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739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673-A341-4F50-806A-CA474DB265FB}" type="datetimeFigureOut">
              <a:rPr kumimoji="1" lang="ja-JP" altLang="en-US" smtClean="0"/>
              <a:t>2025/8/7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014-7FB0-4491-A9FA-27B4B82C48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325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673-A341-4F50-806A-CA474DB265FB}" type="datetimeFigureOut">
              <a:rPr kumimoji="1" lang="ja-JP" altLang="en-US" smtClean="0"/>
              <a:t>2025/8/7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014-7FB0-4491-A9FA-27B4B82C48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73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673-A341-4F50-806A-CA474DB265FB}" type="datetimeFigureOut">
              <a:rPr kumimoji="1" lang="ja-JP" altLang="en-US" smtClean="0"/>
              <a:t>2025/8/7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014-7FB0-4491-A9FA-27B4B82C48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299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673-A341-4F50-806A-CA474DB265FB}" type="datetimeFigureOut">
              <a:rPr kumimoji="1" lang="ja-JP" altLang="en-US" smtClean="0"/>
              <a:t>2025/8/7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014-7FB0-4491-A9FA-27B4B82C48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56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673-A341-4F50-806A-CA474DB265FB}" type="datetimeFigureOut">
              <a:rPr kumimoji="1" lang="ja-JP" altLang="en-US" smtClean="0"/>
              <a:t>2025/8/7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014-7FB0-4491-A9FA-27B4B82C48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67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673-A341-4F50-806A-CA474DB265FB}" type="datetimeFigureOut">
              <a:rPr kumimoji="1" lang="ja-JP" altLang="en-US" smtClean="0"/>
              <a:t>2025/8/7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014-7FB0-4491-A9FA-27B4B82C48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492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F0673-A341-4F50-806A-CA474DB265FB}" type="datetimeFigureOut">
              <a:rPr kumimoji="1" lang="ja-JP" altLang="en-US" smtClean="0"/>
              <a:t>2025/8/7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3D014-7FB0-4491-A9FA-27B4B82C48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280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33BC7-0D4C-EA53-4178-C3A80822BF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A1B81C5-9AF5-436E-DF34-CB6C72196EBF}"/>
              </a:ext>
            </a:extLst>
          </p:cNvPr>
          <p:cNvSpPr/>
          <p:nvPr/>
        </p:nvSpPr>
        <p:spPr>
          <a:xfrm>
            <a:off x="484024" y="446933"/>
            <a:ext cx="8494338" cy="625229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0DF0102-3FBB-96C5-FD79-5C3312EEA397}"/>
              </a:ext>
            </a:extLst>
          </p:cNvPr>
          <p:cNvSpPr/>
          <p:nvPr/>
        </p:nvSpPr>
        <p:spPr>
          <a:xfrm>
            <a:off x="8665286" y="2092810"/>
            <a:ext cx="346249" cy="2516073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ja-JP" altLang="en-US" sz="1050" b="0" cap="none" spc="0" dirty="0">
                <a:ln w="0"/>
                <a:solidFill>
                  <a:schemeClr val="bg1">
                    <a:lumMod val="50000"/>
                  </a:schemeClr>
                </a:solidFill>
              </a:rPr>
              <a:t>列を増減した際はこの線まで表を伸ばす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CDE293C-BA5C-3634-6A4B-2968BDF0FB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314738"/>
              </p:ext>
            </p:extLst>
          </p:nvPr>
        </p:nvGraphicFramePr>
        <p:xfrm>
          <a:off x="485206" y="446933"/>
          <a:ext cx="8493156" cy="6266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052">
                  <a:extLst>
                    <a:ext uri="{9D8B030D-6E8A-4147-A177-3AD203B41FA5}">
                      <a16:colId xmlns:a16="http://schemas.microsoft.com/office/drawing/2014/main" val="4251669421"/>
                    </a:ext>
                  </a:extLst>
                </a:gridCol>
                <a:gridCol w="2831052">
                  <a:extLst>
                    <a:ext uri="{9D8B030D-6E8A-4147-A177-3AD203B41FA5}">
                      <a16:colId xmlns:a16="http://schemas.microsoft.com/office/drawing/2014/main" val="1167845160"/>
                    </a:ext>
                  </a:extLst>
                </a:gridCol>
                <a:gridCol w="2831052">
                  <a:extLst>
                    <a:ext uri="{9D8B030D-6E8A-4147-A177-3AD203B41FA5}">
                      <a16:colId xmlns:a16="http://schemas.microsoft.com/office/drawing/2014/main" val="95564248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1" dirty="0">
                          <a:solidFill>
                            <a:schemeClr val="bg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medium" panose="020B0602020203020207" pitchFamily="50" charset="-128"/>
                        </a:rPr>
                        <a:t>保険適用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1" dirty="0">
                          <a:solidFill>
                            <a:schemeClr val="bg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medium" panose="020B0602020203020207" pitchFamily="50" charset="-128"/>
                        </a:rPr>
                        <a:t>自由診療</a:t>
                      </a:r>
                    </a:p>
                  </a:txBody>
                  <a:tcPr marL="68580" marR="68580" marT="34290" marB="3429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mpd="sng">
                      <a:noFill/>
                    </a:lnB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200" b="0" dirty="0">
                        <a:solidFill>
                          <a:schemeClr val="bg1"/>
                        </a:solidFill>
                        <a:latin typeface="Rounded M+ 1c medium" panose="020B0602020203020207" pitchFamily="50" charset="-128"/>
                        <a:ea typeface="Rounded M+ 1c medium" panose="020B0602020203020207" pitchFamily="50" charset="-128"/>
                        <a:cs typeface="Rounded M+ 1c medium" panose="020B0602020203020207" pitchFamily="50" charset="-128"/>
                      </a:endParaRPr>
                    </a:p>
                  </a:txBody>
                  <a:tcPr marL="68580" marR="68580" marT="34290" marB="34290" anchor="ctr">
                    <a:lnB w="38100" cmpd="sng">
                      <a:noFill/>
                    </a:lnB>
                    <a:solidFill>
                      <a:srgbClr val="FF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04782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medium" panose="020B0602020203020207" pitchFamily="50" charset="-128"/>
                        </a:rPr>
                        <a:t>パラジウム合金</a:t>
                      </a:r>
                    </a:p>
                  </a:txBody>
                  <a:tcPr marL="68580" marR="68580" marT="34290" marB="3429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medium" panose="020B0602020203020207" pitchFamily="50" charset="-128"/>
                        </a:rPr>
                        <a:t>ゴールド</a:t>
                      </a:r>
                    </a:p>
                  </a:txBody>
                  <a:tcPr marL="68580" marR="68580" marT="34290" marB="3429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medium" panose="020B0602020203020207" pitchFamily="50" charset="-128"/>
                        </a:rPr>
                        <a:t>オールセラミックス</a:t>
                      </a:r>
                    </a:p>
                  </a:txBody>
                  <a:tcPr marL="68580" marR="68580" marT="34290" marB="3429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207581"/>
                  </a:ext>
                </a:extLst>
              </a:tr>
              <a:tr h="7959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全て金属（保険適用範囲内）で作製</a:t>
                      </a:r>
                    </a:p>
                  </a:txBody>
                  <a:tcPr marL="68580" marR="68580" marT="34290" marB="3429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全て金属（ゴールド）で作製</a:t>
                      </a:r>
                    </a:p>
                  </a:txBody>
                  <a:tcPr marL="68580" marR="68580" marT="34290" marB="3429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7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全てセラミックで作製</a:t>
                      </a:r>
                    </a:p>
                  </a:txBody>
                  <a:tcPr marL="68580" marR="68580" marT="34290" marB="3429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37255"/>
                  </a:ext>
                </a:extLst>
              </a:tr>
              <a:tr h="1555581">
                <a:tc>
                  <a:txBody>
                    <a:bodyPr/>
                    <a:lstStyle/>
                    <a:p>
                      <a:pPr marL="88900" marR="0" lvl="0" indent="-85725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l"/>
                        <a:tabLst/>
                        <a:defRPr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費用が抑えられる</a:t>
                      </a:r>
                    </a:p>
                  </a:txBody>
                  <a:tcPr marL="68580" marR="68580" marT="34290" marB="3429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3FA"/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-87313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腐蝕に強い為、保険適用の金属に比べて、汚れが付きにくく、むし歯や歯周病の予防に適している</a:t>
                      </a:r>
                      <a:endParaRPr lang="en-US" altLang="ja-JP" sz="800" spc="-7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90488" indent="-87313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柔らかい金属で、使用している内に穴の形に変形していき、隙間ができにくい為、むし歯の再発リスクが低い</a:t>
                      </a:r>
                      <a:endParaRPr lang="en-US" altLang="ja-JP" sz="800" spc="-7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90488" indent="-87313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保険適用の金属と比べて、アレルギーがでない為、体に優しい</a:t>
                      </a:r>
                      <a:endParaRPr lang="en-US" altLang="ja-JP" sz="800" spc="-7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90488" indent="-87313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天然歯とほぼ同じ硬さの為、噛んでいる反対側の歯を傷つけない</a:t>
                      </a:r>
                    </a:p>
                  </a:txBody>
                  <a:tcPr marL="68580" marR="68580" marT="34290" marB="3429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-87313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汚れが付きにくく、付いても落としやすい為、むし歯や歯周病の予防に適している</a:t>
                      </a:r>
                      <a:endParaRPr lang="en-US" altLang="ja-JP" sz="800" spc="-7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90488" indent="-87313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白い素材で、色の調整ができる為、天然歯との調和がとれ、自然に見える</a:t>
                      </a:r>
                      <a:endParaRPr lang="en-US" altLang="ja-JP" sz="800" spc="-7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90488" indent="-87313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変色しない為、色を保つことができる</a:t>
                      </a:r>
                      <a:endParaRPr lang="en-US" altLang="ja-JP" sz="800" spc="-7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90488" indent="-87313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金属を使用していない為、アレルギーの心配がない</a:t>
                      </a:r>
                    </a:p>
                  </a:txBody>
                  <a:tcPr marL="68580" marR="68580" marT="34290" marB="3429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512616"/>
                  </a:ext>
                </a:extLst>
              </a:tr>
              <a:tr h="1555581">
                <a:tc>
                  <a:txBody>
                    <a:bodyPr/>
                    <a:lstStyle/>
                    <a:p>
                      <a:pPr marL="88900" indent="-85725" algn="just">
                        <a:spcBef>
                          <a:spcPts val="0"/>
                        </a:spcBef>
                        <a:spcAft>
                          <a:spcPts val="0"/>
                        </a:spcAft>
                        <a:buSzPct val="100000"/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金属の表面が腐蝕しやすい</a:t>
                      </a:r>
                      <a:endParaRPr lang="en-US" altLang="ja-JP" sz="800" spc="-7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88900" indent="-85725" algn="just">
                        <a:spcBef>
                          <a:spcPts val="0"/>
                        </a:spcBef>
                        <a:spcAft>
                          <a:spcPts val="0"/>
                        </a:spcAft>
                        <a:buSzPct val="100000"/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腐蝕した金属の表面には汚れが付きやすく、むし歯や歯周病の原因となりやすい</a:t>
                      </a:r>
                      <a:endParaRPr lang="en-US" altLang="ja-JP" sz="800" spc="-7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88900" indent="-85725" algn="just">
                        <a:spcBef>
                          <a:spcPts val="0"/>
                        </a:spcBef>
                        <a:spcAft>
                          <a:spcPts val="0"/>
                        </a:spcAft>
                        <a:buSzPct val="100000"/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硬い金属で、使用しても変形せず、隙間ができやすい為、汚れや菌が入り込み、むし歯の再発リスクが高い</a:t>
                      </a:r>
                      <a:endParaRPr lang="en-US" altLang="ja-JP" sz="800" spc="-7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88900" indent="-85725" algn="just">
                        <a:spcBef>
                          <a:spcPts val="0"/>
                        </a:spcBef>
                        <a:spcAft>
                          <a:spcPts val="0"/>
                        </a:spcAft>
                        <a:buSzPct val="100000"/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銀色の為、口の中で黒っぽく見える</a:t>
                      </a:r>
                      <a:endParaRPr lang="en-US" altLang="ja-JP" sz="800" spc="-7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88900" indent="-85725" algn="just">
                        <a:spcBef>
                          <a:spcPts val="0"/>
                        </a:spcBef>
                        <a:spcAft>
                          <a:spcPts val="0"/>
                        </a:spcAft>
                        <a:buSzPct val="100000"/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腐蝕した金属の表面が溶けだして、体に取り込まれ、アレルギーの原因となる場合がある</a:t>
                      </a:r>
                    </a:p>
                  </a:txBody>
                  <a:tcPr marL="68580" marR="68580" marT="34290" marB="3429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3FA"/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-87313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貴金属の為、保険適用の金属と比べて高価である</a:t>
                      </a:r>
                      <a:endParaRPr lang="en-US" altLang="ja-JP" sz="800" spc="-7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90488" indent="-87313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金属色の為、天然歯の色と差がある</a:t>
                      </a:r>
                    </a:p>
                  </a:txBody>
                  <a:tcPr marL="68580" marR="68580" marT="34290" marB="3429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-87313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周囲の歯が変色した場合に、浮いて見える事がある</a:t>
                      </a:r>
                      <a:endParaRPr lang="en-US" altLang="ja-JP" sz="800" spc="-7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light" panose="020B0403020203020207" pitchFamily="50" charset="-128"/>
                      </a:endParaRPr>
                    </a:p>
                    <a:p>
                      <a:pPr marL="90488" indent="-87313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l"/>
                      </a:pPr>
                      <a:r>
                        <a:rPr lang="ja-JP" altLang="en-US" sz="800" spc="-7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light" panose="020B0403020203020207" pitchFamily="50" charset="-128"/>
                        </a:rPr>
                        <a:t>噛み合わせによっては欠ける場合がある</a:t>
                      </a:r>
                    </a:p>
                  </a:txBody>
                  <a:tcPr marL="68580" marR="68580" marT="34290" marB="3429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437343"/>
                  </a:ext>
                </a:extLst>
              </a:tr>
              <a:tr h="2833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￥</a:t>
                      </a:r>
                      <a:r>
                        <a:rPr lang="en-US" altLang="ja-JP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3,000-</a:t>
                      </a:r>
                      <a:r>
                        <a:rPr lang="ja-JP" altLang="en-US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前後</a:t>
                      </a:r>
                    </a:p>
                  </a:txBody>
                  <a:tcPr marL="68580" marR="68580" marT="34290" marB="3429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￥</a:t>
                      </a:r>
                      <a:r>
                        <a:rPr lang="en-US" altLang="ja-JP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77,000-</a:t>
                      </a:r>
                      <a:r>
                        <a:rPr lang="ja-JP" altLang="en-US" sz="65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（税込）</a:t>
                      </a:r>
                    </a:p>
                  </a:txBody>
                  <a:tcPr marL="68580" marR="68580" marT="34290" marB="3429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￥</a:t>
                      </a:r>
                      <a:r>
                        <a:rPr lang="en-US" altLang="ja-JP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66,000-</a:t>
                      </a:r>
                      <a:r>
                        <a:rPr lang="ja-JP" altLang="en-US" sz="65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（税込）</a:t>
                      </a:r>
                    </a:p>
                  </a:txBody>
                  <a:tcPr marL="68580" marR="68580" marT="34290" marB="3429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8923844"/>
                  </a:ext>
                </a:extLst>
              </a:tr>
              <a:tr h="2833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12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補償なし</a:t>
                      </a:r>
                    </a:p>
                  </a:txBody>
                  <a:tcPr marL="68580" marR="68580" marT="34290" marB="3429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12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補償</a:t>
                      </a:r>
                      <a:r>
                        <a:rPr lang="en-US" altLang="ja-JP" sz="900" spc="12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3</a:t>
                      </a:r>
                      <a:r>
                        <a:rPr lang="ja-JP" altLang="en-US" sz="900" spc="12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年</a:t>
                      </a:r>
                    </a:p>
                  </a:txBody>
                  <a:tcPr marL="68580" marR="68580" marT="34290" marB="3429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12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補償</a:t>
                      </a:r>
                      <a:r>
                        <a:rPr lang="en-US" altLang="ja-JP" sz="900" spc="12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3</a:t>
                      </a:r>
                      <a:r>
                        <a:rPr lang="ja-JP" altLang="en-US" sz="900" spc="12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年</a:t>
                      </a:r>
                    </a:p>
                  </a:txBody>
                  <a:tcPr marL="68580" marR="68580" marT="34290" marB="3429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969860"/>
                  </a:ext>
                </a:extLst>
              </a:tr>
              <a:tr h="1090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総合</a:t>
                      </a:r>
                      <a:r>
                        <a:rPr lang="ja-JP" altLang="en-US" sz="100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 </a:t>
                      </a:r>
                      <a:r>
                        <a:rPr lang="ja-JP" altLang="en-US" sz="1050" u="none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★</a:t>
                      </a:r>
                      <a:r>
                        <a:rPr lang="ja-JP" altLang="en-US" sz="105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☆☆☆☆</a:t>
                      </a:r>
                      <a:br>
                        <a:rPr lang="en-US" altLang="ja-JP" sz="100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</a:br>
                      <a:r>
                        <a:rPr lang="ja-JP" altLang="en-US" sz="60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─────────────</a:t>
                      </a:r>
                      <a:endParaRPr lang="en-US" altLang="ja-JP" sz="600" u="none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altLang="ja-JP" sz="600" u="none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</a:br>
                      <a:r>
                        <a:rPr lang="ja-JP" altLang="en-US" sz="600" u="none" spc="1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清掃性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   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低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高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pc="1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審美性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   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悪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良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pc="-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アレルギー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有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無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pc="1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耐久性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   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低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高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pc="1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価　格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   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安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高</a:t>
                      </a:r>
                      <a:endParaRPr lang="en-US" altLang="ja-JP" sz="5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</a:txBody>
                  <a:tcPr marL="68580" marR="68580" marT="34290" marB="3429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C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総合  </a:t>
                      </a:r>
                      <a:r>
                        <a:rPr lang="ja-JP" altLang="en-US" sz="1050" u="none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★★★★</a:t>
                      </a:r>
                      <a:r>
                        <a:rPr lang="ja-JP" altLang="en-US" sz="105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☆</a:t>
                      </a:r>
                      <a:br>
                        <a:rPr lang="en-US" altLang="ja-JP" sz="90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</a:br>
                      <a:r>
                        <a:rPr lang="ja-JP" altLang="en-US" sz="60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─────────────</a:t>
                      </a:r>
                      <a:endParaRPr lang="en-US" altLang="ja-JP" sz="600" u="none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altLang="ja-JP" sz="600" u="none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</a:br>
                      <a:r>
                        <a:rPr lang="ja-JP" altLang="en-US" sz="600" u="none" spc="1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清掃性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   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低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高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pc="1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審美性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   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悪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良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pc="-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アレルギー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有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無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pc="1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耐久性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   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低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高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pc="1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価　格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   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安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高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総合</a:t>
                      </a:r>
                      <a:r>
                        <a:rPr lang="ja-JP" altLang="en-US" sz="100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 </a:t>
                      </a:r>
                      <a:r>
                        <a:rPr lang="ja-JP" altLang="en-US" sz="1050" u="none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★★★★</a:t>
                      </a:r>
                      <a:r>
                        <a:rPr lang="ja-JP" altLang="en-US" sz="105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☆</a:t>
                      </a:r>
                      <a:br>
                        <a:rPr lang="en-US" altLang="ja-JP" sz="100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</a:br>
                      <a:r>
                        <a:rPr lang="ja-JP" altLang="en-US" sz="600" u="none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─────────────</a:t>
                      </a:r>
                      <a:endParaRPr lang="en-US" altLang="ja-JP" sz="600" u="none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altLang="ja-JP" sz="600" u="none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</a:br>
                      <a:r>
                        <a:rPr lang="ja-JP" altLang="en-US" sz="600" u="none" spc="1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清掃性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   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低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高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pc="1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審美性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   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悪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良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pc="-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アレルギー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有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無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pc="1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耐久性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   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低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高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pc="16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価　格</a:t>
                      </a:r>
                      <a:r>
                        <a:rPr lang="ja-JP" altLang="en-US" sz="600" u="none" spc="-5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　   </a:t>
                      </a:r>
                      <a:r>
                        <a:rPr lang="ja-JP" altLang="en-US" sz="600" u="none" spc="-50" baseline="0" dirty="0">
                          <a:solidFill>
                            <a:srgbClr val="0033CC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安  </a:t>
                      </a:r>
                      <a:r>
                        <a:rPr lang="ja-JP" altLang="en-US" sz="600" u="none" spc="-5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 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ja-JP" altLang="en-US" sz="600" b="1" u="none" spc="-50" baseline="0" dirty="0">
                          <a:solidFill>
                            <a:srgbClr val="FF99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◆</a:t>
                      </a:r>
                      <a:r>
                        <a:rPr lang="ja-JP" altLang="en-US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─</a:t>
                      </a:r>
                      <a:r>
                        <a:rPr lang="en-US" altLang="ja-JP" sz="600" b="1" u="none" spc="-50" baseline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|   </a:t>
                      </a:r>
                      <a:r>
                        <a:rPr lang="ja-JP" altLang="en-US" sz="600" u="none" spc="-50" baseline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Rounded M+ 1c regular" panose="020B0502020203020207" pitchFamily="50" charset="-128"/>
                        </a:rPr>
                        <a:t>高</a:t>
                      </a:r>
                      <a:endParaRPr lang="en-US" altLang="ja-JP" sz="600" u="none" spc="-50" baseline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Rounded M+ 1c regular" panose="020B0502020203020207" pitchFamily="50" charset="-128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654550"/>
                  </a:ext>
                </a:extLst>
              </a:tr>
            </a:tbl>
          </a:graphicData>
        </a:graphic>
      </p:graphicFrame>
      <p:sp>
        <p:nvSpPr>
          <p:cNvPr id="13" name="字幕 2">
            <a:extLst>
              <a:ext uri="{FF2B5EF4-FFF2-40B4-BE49-F238E27FC236}">
                <a16:creationId xmlns:a16="http://schemas.microsoft.com/office/drawing/2014/main" id="{13B52CB0-497E-5B95-AF9E-67FF3FA00B18}"/>
              </a:ext>
            </a:extLst>
          </p:cNvPr>
          <p:cNvSpPr txBox="1">
            <a:spLocks/>
          </p:cNvSpPr>
          <p:nvPr/>
        </p:nvSpPr>
        <p:spPr>
          <a:xfrm>
            <a:off x="3119184" y="158773"/>
            <a:ext cx="2905633" cy="22901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5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Rounded M+ 1c medium" panose="020B0602020203020207" pitchFamily="50" charset="-128"/>
              </a:rPr>
              <a:t>むし歯の修復（詰め物）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87F8F5F-4B90-1D44-BE12-DC6CD3F3D2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464" y="1215920"/>
            <a:ext cx="517626" cy="459341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510E4B5-8E51-C708-3453-931EC5B23926}"/>
              </a:ext>
            </a:extLst>
          </p:cNvPr>
          <p:cNvSpPr/>
          <p:nvPr/>
        </p:nvSpPr>
        <p:spPr>
          <a:xfrm>
            <a:off x="148500" y="790575"/>
            <a:ext cx="302351" cy="59150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D95405F-5A5C-07FF-551F-4CF0B6AD8919}"/>
              </a:ext>
            </a:extLst>
          </p:cNvPr>
          <p:cNvSpPr/>
          <p:nvPr/>
        </p:nvSpPr>
        <p:spPr>
          <a:xfrm>
            <a:off x="148500" y="1955188"/>
            <a:ext cx="302351" cy="1520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5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Rounded M+ 1c medium" panose="020B0602020203020207" pitchFamily="50" charset="-128"/>
              </a:rPr>
              <a:t>メリット</a:t>
            </a:r>
            <a:endParaRPr kumimoji="1" lang="en-US" altLang="ja-JP" sz="75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Rounded M+ 1c medium" panose="020B0602020203020207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D2E8AE9-CF72-0DDB-ED1D-204A19C294AF}"/>
              </a:ext>
            </a:extLst>
          </p:cNvPr>
          <p:cNvSpPr/>
          <p:nvPr/>
        </p:nvSpPr>
        <p:spPr>
          <a:xfrm>
            <a:off x="148500" y="790575"/>
            <a:ext cx="302351" cy="3399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5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Rounded M+ 1c medium" panose="020B0602020203020207" pitchFamily="50" charset="-128"/>
              </a:rPr>
              <a:t>名称</a:t>
            </a:r>
            <a:endParaRPr kumimoji="1" lang="en-US" altLang="ja-JP" sz="75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Rounded M+ 1c medium" panose="020B0602020203020207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B28E4E3-F1C4-9923-1451-396F036727A1}"/>
              </a:ext>
            </a:extLst>
          </p:cNvPr>
          <p:cNvSpPr/>
          <p:nvPr/>
        </p:nvSpPr>
        <p:spPr>
          <a:xfrm>
            <a:off x="148500" y="1170118"/>
            <a:ext cx="302351" cy="7528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5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Rounded M+ 1c medium" panose="020B0602020203020207" pitchFamily="50" charset="-128"/>
              </a:rPr>
              <a:t>画像</a:t>
            </a:r>
            <a:endParaRPr kumimoji="1" lang="en-US" altLang="ja-JP" sz="75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Rounded M+ 1c medium" panose="020B0602020203020207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94DA9D1-2B12-0E4F-B4BE-871D4202B59B}"/>
              </a:ext>
            </a:extLst>
          </p:cNvPr>
          <p:cNvSpPr/>
          <p:nvPr/>
        </p:nvSpPr>
        <p:spPr>
          <a:xfrm>
            <a:off x="148499" y="3512344"/>
            <a:ext cx="302351" cy="1525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5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Rounded M+ 1c medium" panose="020B0602020203020207" pitchFamily="50" charset="-128"/>
              </a:rPr>
              <a:t>デメリット</a:t>
            </a:r>
            <a:endParaRPr kumimoji="1" lang="en-US" altLang="ja-JP" sz="75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Rounded M+ 1c medium" panose="020B0602020203020207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C572280-9C48-2613-F548-8AF8E8DAD22B}"/>
              </a:ext>
            </a:extLst>
          </p:cNvPr>
          <p:cNvSpPr/>
          <p:nvPr/>
        </p:nvSpPr>
        <p:spPr>
          <a:xfrm>
            <a:off x="148499" y="5072921"/>
            <a:ext cx="302351" cy="250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5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Rounded M+ 1c medium" panose="020B0602020203020207" pitchFamily="50" charset="-128"/>
              </a:rPr>
              <a:t>費用</a:t>
            </a:r>
            <a:endParaRPr kumimoji="1" lang="en-US" altLang="ja-JP" sz="75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Rounded M+ 1c medium" panose="020B0602020203020207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E9FADAF-ACEB-6FB8-CDEB-0D9D6E83050E}"/>
              </a:ext>
            </a:extLst>
          </p:cNvPr>
          <p:cNvSpPr/>
          <p:nvPr/>
        </p:nvSpPr>
        <p:spPr>
          <a:xfrm>
            <a:off x="148499" y="5356290"/>
            <a:ext cx="302351" cy="253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5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Rounded M+ 1c medium" panose="020B0602020203020207" pitchFamily="50" charset="-128"/>
              </a:rPr>
              <a:t>補償</a:t>
            </a:r>
            <a:endParaRPr kumimoji="1" lang="en-US" altLang="ja-JP" sz="75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Rounded M+ 1c medium" panose="020B0602020203020207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549E151-328B-6C44-1490-5D889D1EACEC}"/>
              </a:ext>
            </a:extLst>
          </p:cNvPr>
          <p:cNvSpPr/>
          <p:nvPr/>
        </p:nvSpPr>
        <p:spPr>
          <a:xfrm>
            <a:off x="148499" y="5634348"/>
            <a:ext cx="302351" cy="1064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5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Rounded M+ 1c medium" panose="020B0602020203020207" pitchFamily="50" charset="-128"/>
              </a:rPr>
              <a:t>特徴</a:t>
            </a:r>
            <a:endParaRPr kumimoji="1" lang="en-US" altLang="ja-JP" sz="75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Rounded M+ 1c medium" panose="020B0602020203020207" pitchFamily="50" charset="-128"/>
            </a:endParaRPr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465E701A-D68D-3006-1A82-ACE550879F32}"/>
              </a:ext>
            </a:extLst>
          </p:cNvPr>
          <p:cNvCxnSpPr/>
          <p:nvPr/>
        </p:nvCxnSpPr>
        <p:spPr>
          <a:xfrm>
            <a:off x="148499" y="1147918"/>
            <a:ext cx="3023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907460B-8C22-C3D7-0528-D1D8F6963428}"/>
              </a:ext>
            </a:extLst>
          </p:cNvPr>
          <p:cNvCxnSpPr/>
          <p:nvPr/>
        </p:nvCxnSpPr>
        <p:spPr>
          <a:xfrm>
            <a:off x="148499" y="1943256"/>
            <a:ext cx="3023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7D89E2EB-7103-EFA1-DA71-73122211F670}"/>
              </a:ext>
            </a:extLst>
          </p:cNvPr>
          <p:cNvCxnSpPr>
            <a:cxnSpLocks/>
          </p:cNvCxnSpPr>
          <p:nvPr/>
        </p:nvCxnSpPr>
        <p:spPr>
          <a:xfrm>
            <a:off x="148499" y="3498212"/>
            <a:ext cx="3023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68CE5D81-6535-CB31-CBCB-0A236A037B50}"/>
              </a:ext>
            </a:extLst>
          </p:cNvPr>
          <p:cNvCxnSpPr>
            <a:cxnSpLocks/>
          </p:cNvCxnSpPr>
          <p:nvPr/>
        </p:nvCxnSpPr>
        <p:spPr>
          <a:xfrm>
            <a:off x="148499" y="5055550"/>
            <a:ext cx="3023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2DED1BBE-FE55-283B-0B8B-CFF9EB612393}"/>
              </a:ext>
            </a:extLst>
          </p:cNvPr>
          <p:cNvCxnSpPr>
            <a:cxnSpLocks/>
          </p:cNvCxnSpPr>
          <p:nvPr/>
        </p:nvCxnSpPr>
        <p:spPr>
          <a:xfrm>
            <a:off x="148499" y="5338918"/>
            <a:ext cx="3023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7671CC5B-4514-322F-B8AD-610A5C0BD99B}"/>
              </a:ext>
            </a:extLst>
          </p:cNvPr>
          <p:cNvCxnSpPr>
            <a:cxnSpLocks/>
          </p:cNvCxnSpPr>
          <p:nvPr/>
        </p:nvCxnSpPr>
        <p:spPr>
          <a:xfrm>
            <a:off x="148499" y="5622287"/>
            <a:ext cx="3023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図 5">
            <a:extLst>
              <a:ext uri="{FF2B5EF4-FFF2-40B4-BE49-F238E27FC236}">
                <a16:creationId xmlns:a16="http://schemas.microsoft.com/office/drawing/2014/main" id="{5B7CCC72-80AD-94F5-7016-E6EE9D7AA7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380" y="1215920"/>
            <a:ext cx="517626" cy="45934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7E8684E-11AF-0BAA-9EED-51D0CEECB4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741" y="1217246"/>
            <a:ext cx="517626" cy="45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944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1207</TotalTime>
  <Words>643</Words>
  <Application>Microsoft Office PowerPoint</Application>
  <PresentationFormat>画面に合わせる (4:3)</PresentationFormat>
  <Paragraphs>78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HG丸ｺﾞｼｯｸM-PRO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Yoshinori Yoshida</dc:creator>
  <cp:lastModifiedBy>Yoshinori Yoshida</cp:lastModifiedBy>
  <cp:revision>158</cp:revision>
  <cp:lastPrinted>2025-08-06T00:41:27Z</cp:lastPrinted>
  <dcterms:created xsi:type="dcterms:W3CDTF">2025-04-02T07:33:35Z</dcterms:created>
  <dcterms:modified xsi:type="dcterms:W3CDTF">2025-08-07T07:40:34Z</dcterms:modified>
</cp:coreProperties>
</file>